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8"/>
  </p:notesMasterIdLst>
  <p:sldIdLst>
    <p:sldId id="256" r:id="rId2"/>
    <p:sldId id="266" r:id="rId3"/>
    <p:sldId id="267" r:id="rId4"/>
    <p:sldId id="268" r:id="rId5"/>
    <p:sldId id="269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71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4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0E58C5-5033-431C-96B5-0F0DBACC1D97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4A4510-D112-471A-92EC-46A6473298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95FDE62-853C-4292-9A8B-C267A31200DA}" type="datetime1">
              <a:rPr lang="en-US" smtClean="0"/>
              <a:pPr/>
              <a:t>1/9/2013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9DEA091-E7CD-484D-9C09-6E3B954DF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E91A76-1DB8-4115-9A15-698F2C415091}" type="datetime1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DEA091-E7CD-484D-9C09-6E3B954DF3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A5815E-48B3-43EF-BA6F-FB9D78F2A312}" type="datetime1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DEA091-E7CD-484D-9C09-6E3B954DF3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B7B96F-5731-44D8-B9CD-0BEC19D9290C}" type="datetime1">
              <a:rPr lang="en-US" smtClean="0"/>
              <a:pPr/>
              <a:t>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DEA091-E7CD-484D-9C09-6E3B954DF3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B0DD59-9EC2-4C11-A1AC-925A744022B6}" type="datetime1">
              <a:rPr lang="en-US" smtClean="0"/>
              <a:pPr/>
              <a:t>1/9/2013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DEA091-E7CD-484D-9C09-6E3B954DF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C0801E-9F21-4B10-8A29-FB0F57069828}" type="datetime1">
              <a:rPr lang="en-US" smtClean="0"/>
              <a:pPr/>
              <a:t>1/9/2013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DEA091-E7CD-484D-9C09-6E3B954DF3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F72308-3B0C-4E0C-A029-94C5C52C695E}" type="datetime1">
              <a:rPr lang="en-US" smtClean="0"/>
              <a:pPr/>
              <a:t>1/9/2013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DEA091-E7CD-484D-9C09-6E3B954DF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BDC00F7-34A2-4A7A-90D2-4C7F91904301}" type="datetime1">
              <a:rPr lang="en-US" smtClean="0"/>
              <a:pPr/>
              <a:t>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DEA091-E7CD-484D-9C09-6E3B954DF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607E0C4-5F4B-40E0-A825-24B683C998EC}" type="datetime1">
              <a:rPr lang="en-US" smtClean="0"/>
              <a:pPr/>
              <a:t>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9DEA091-E7CD-484D-9C09-6E3B954DF3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15EB1EE-E3C0-4824-A0C6-9216D68EACFF}" type="datetime1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DEA091-E7CD-484D-9C09-6E3B954DF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F8C1D7-5C19-42A7-9844-DF834FB2DE8C}" type="datetime1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9DEA091-E7CD-484D-9C09-6E3B954DF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9A76776-BFD2-4A10-84B6-F4F964EEF333}" type="datetime1">
              <a:rPr lang="en-US" smtClean="0"/>
              <a:pPr/>
              <a:t>1/9/2013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9DEA091-E7CD-484D-9C09-6E3B954DF3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82976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Lithographers &amp; Photoengravers</a:t>
            </a:r>
            <a:br>
              <a:rPr lang="en-US" dirty="0" smtClean="0"/>
            </a:br>
            <a:r>
              <a:rPr lang="en-US" dirty="0" smtClean="0"/>
              <a:t>Local 285 Welfare Fund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124200"/>
            <a:ext cx="7772400" cy="1687111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2013-14 OPEN ENROLLMENT AND</a:t>
            </a:r>
          </a:p>
          <a:p>
            <a:r>
              <a:rPr lang="en-US" dirty="0" smtClean="0"/>
              <a:t>RATE CALCULATION</a:t>
            </a:r>
          </a:p>
          <a:p>
            <a:endParaRPr lang="en-US" dirty="0" smtClean="0"/>
          </a:p>
          <a:p>
            <a:r>
              <a:rPr lang="en-US" dirty="0" smtClean="0"/>
              <a:t>JANUARY 9, </a:t>
            </a:r>
            <a:r>
              <a:rPr lang="en-US" dirty="0" smtClean="0"/>
              <a:t>2013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REVISED 1/9/13 TO SHOW FINAL BOARD-APPROVED RATES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C:\Users\chrish.AALLC\Desktop\AALLC logo c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1398016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KAISER PLAN DESIGNS – ACTIVE EMPLOYEES</a:t>
            </a:r>
          </a:p>
          <a:p>
            <a:pPr lvl="1"/>
            <a:r>
              <a:rPr lang="en-US" dirty="0" smtClean="0"/>
              <a:t>Maintaining same “Signature HMO”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Maintaining same “Select High HMO”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Changing “Select Low HMO” to new “Deductible HMO” -  a lower priced alternative</a:t>
            </a:r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Eliminating the “Out of Area High” – keeping “Out of Area Low” plan design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A091-E7CD-484D-9C09-6E3B954DF37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2013-14 OPEN ENROLLMENT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KAISER RENEWAL RATES – 3/1/13</a:t>
            </a:r>
          </a:p>
          <a:p>
            <a:pPr lvl="1"/>
            <a:r>
              <a:rPr lang="en-US" dirty="0" smtClean="0"/>
              <a:t>Original proposal 13%</a:t>
            </a:r>
          </a:p>
          <a:p>
            <a:pPr lvl="1"/>
            <a:r>
              <a:rPr lang="en-US" dirty="0" smtClean="0"/>
              <a:t>Revised proposal:</a:t>
            </a:r>
          </a:p>
          <a:p>
            <a:pPr lvl="2"/>
            <a:r>
              <a:rPr lang="en-US" dirty="0" smtClean="0"/>
              <a:t>6% for Signature HMO</a:t>
            </a:r>
          </a:p>
          <a:p>
            <a:pPr lvl="2"/>
            <a:r>
              <a:rPr lang="en-US" dirty="0" smtClean="0"/>
              <a:t>8.5% for Select High HMO and OOA Low</a:t>
            </a:r>
          </a:p>
          <a:p>
            <a:pPr lvl="2"/>
            <a:r>
              <a:rPr lang="en-US" dirty="0" smtClean="0"/>
              <a:t>New Deductible HMO – priced 11% below Signature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A091-E7CD-484D-9C09-6E3B954DF37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2013-14 OPEN ENROLLMENT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A091-E7CD-484D-9C09-6E3B954DF370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38200" y="533400"/>
          <a:ext cx="7467601" cy="5242560"/>
        </p:xfrm>
        <a:graphic>
          <a:graphicData uri="http://schemas.openxmlformats.org/drawingml/2006/table">
            <a:tbl>
              <a:tblPr/>
              <a:tblGrid>
                <a:gridCol w="1752600"/>
                <a:gridCol w="1366504"/>
                <a:gridCol w="1450905"/>
                <a:gridCol w="1448796"/>
                <a:gridCol w="1448796"/>
              </a:tblGrid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mbria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ambria"/>
                          <a:ea typeface="Times New Roman"/>
                          <a:cs typeface="Times New Roman"/>
                        </a:rPr>
                        <a:t>SIGNATURE HMO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ambria"/>
                          <a:ea typeface="Times New Roman"/>
                          <a:cs typeface="Times New Roman"/>
                        </a:rPr>
                        <a:t>SELECT HIGH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ambria"/>
                          <a:ea typeface="Times New Roman"/>
                          <a:cs typeface="Times New Roman"/>
                        </a:rPr>
                        <a:t>SELECT LOW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**NEW PLAN**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ambria"/>
                          <a:ea typeface="Times New Roman"/>
                          <a:cs typeface="Times New Roman"/>
                        </a:rPr>
                        <a:t>OOA LOW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mbria"/>
                          <a:ea typeface="Times New Roman"/>
                          <a:cs typeface="Times New Roman"/>
                        </a:rPr>
                        <a:t>Description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1" dirty="0">
                          <a:latin typeface="Cambria"/>
                          <a:ea typeface="Times New Roman"/>
                          <a:cs typeface="Times New Roman"/>
                        </a:rPr>
                        <a:t>Kaiser Medical Centers only</a:t>
                      </a:r>
                      <a:endParaRPr lang="en-US" sz="11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1" dirty="0">
                          <a:latin typeface="Cambria"/>
                          <a:ea typeface="Times New Roman"/>
                          <a:cs typeface="Times New Roman"/>
                        </a:rPr>
                        <a:t>Kaiser Medical Centers and providers</a:t>
                      </a:r>
                      <a:endParaRPr lang="en-US" sz="11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1" dirty="0">
                          <a:latin typeface="Cambria"/>
                          <a:ea typeface="Times New Roman"/>
                          <a:cs typeface="Times New Roman"/>
                        </a:rPr>
                        <a:t>Kaiser Medical Centers and providers</a:t>
                      </a:r>
                      <a:endParaRPr lang="en-US" sz="11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1" dirty="0">
                          <a:latin typeface="Cambria"/>
                          <a:ea typeface="Times New Roman"/>
                          <a:cs typeface="Times New Roman"/>
                        </a:rPr>
                        <a:t>PPO Plan</a:t>
                      </a:r>
                      <a:endParaRPr lang="en-US" sz="11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i="1" dirty="0">
                          <a:latin typeface="Cambria"/>
                          <a:ea typeface="Times New Roman"/>
                          <a:cs typeface="Times New Roman"/>
                        </a:rPr>
                        <a:t>(Kaiser not available)</a:t>
                      </a:r>
                      <a:endParaRPr lang="en-US" sz="11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mbria"/>
                          <a:ea typeface="Times New Roman"/>
                          <a:cs typeface="Times New Roman"/>
                        </a:rPr>
                        <a:t>Deductible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>
                          <a:latin typeface="Cambria"/>
                          <a:ea typeface="Times New Roman"/>
                          <a:cs typeface="Times New Roman"/>
                        </a:rPr>
                        <a:t>(per calendar year)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$750   Individual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$1,500  Family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$300   Individual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$600   Family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mbria"/>
                          <a:ea typeface="Times New Roman"/>
                          <a:cs typeface="Times New Roman"/>
                        </a:rPr>
                        <a:t>Out of Pocket Maximum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>
                          <a:latin typeface="Cambria"/>
                          <a:ea typeface="Times New Roman"/>
                          <a:cs typeface="Times New Roman"/>
                        </a:rPr>
                        <a:t>(per contract year)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$3,500  Individual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$9,400  Family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$3,500  Individual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$9,400  Family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$3,000  Individual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$6,000  Family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$3,000  Individual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$6,000  Family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295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ambria"/>
                          <a:ea typeface="Times New Roman"/>
                          <a:cs typeface="Times New Roman"/>
                        </a:rPr>
                        <a:t>Select </a:t>
                      </a:r>
                      <a:r>
                        <a:rPr lang="en-US" sz="1100" b="1" dirty="0" err="1">
                          <a:latin typeface="Cambria"/>
                          <a:ea typeface="Times New Roman"/>
                          <a:cs typeface="Times New Roman"/>
                        </a:rPr>
                        <a:t>Copays</a:t>
                      </a:r>
                      <a:r>
                        <a:rPr lang="en-US" sz="1100" b="1" dirty="0">
                          <a:latin typeface="Cambria"/>
                          <a:ea typeface="Times New Roman"/>
                          <a:cs typeface="Times New Roman"/>
                        </a:rPr>
                        <a:t>: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  Preventive Care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  Primary Care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  Specialty and Urgent Care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  Emergency Room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  Outpatient Surgery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  Inpatient Hospital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$0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$30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$40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$75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$50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$250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$0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$15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$25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$75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$25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$0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$0     (no deductible)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$25   (no deductible)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$35   (no deductible)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$100 (no deductible)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20</a:t>
                      </a:r>
                      <a:r>
                        <a:rPr lang="en-US" sz="1100" dirty="0" smtClean="0">
                          <a:latin typeface="Cambria"/>
                          <a:ea typeface="Times New Roman"/>
                          <a:cs typeface="Times New Roman"/>
                        </a:rPr>
                        <a:t>% </a:t>
                      </a:r>
                      <a:r>
                        <a:rPr lang="en-US" sz="1000" dirty="0" smtClean="0">
                          <a:latin typeface="Cambria"/>
                          <a:ea typeface="Times New Roman"/>
                          <a:cs typeface="Times New Roman"/>
                        </a:rPr>
                        <a:t>(after deductible)</a:t>
                      </a: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20</a:t>
                      </a:r>
                      <a:r>
                        <a:rPr lang="en-US" sz="1100" dirty="0" smtClean="0">
                          <a:latin typeface="Cambria"/>
                          <a:ea typeface="Times New Roman"/>
                          <a:cs typeface="Times New Roman"/>
                        </a:rPr>
                        <a:t>% </a:t>
                      </a:r>
                      <a:r>
                        <a:rPr lang="en-US" sz="1000" dirty="0" smtClean="0">
                          <a:latin typeface="Cambria"/>
                          <a:ea typeface="Times New Roman"/>
                          <a:cs typeface="Times New Roman"/>
                        </a:rPr>
                        <a:t>(after deductible)</a:t>
                      </a: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Cambria"/>
                          <a:ea typeface="Times New Roman"/>
                          <a:cs typeface="Times New Roman"/>
                        </a:rPr>
                        <a:t>$</a:t>
                      </a: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15 (no deductible)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$25 (no deductible)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$100 (no deductible)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10% </a:t>
                      </a:r>
                      <a:r>
                        <a:rPr lang="en-US" sz="1000" dirty="0">
                          <a:latin typeface="Cambria"/>
                          <a:ea typeface="Times New Roman"/>
                          <a:cs typeface="Times New Roman"/>
                        </a:rPr>
                        <a:t>(after deductible)</a:t>
                      </a: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10% </a:t>
                      </a:r>
                      <a:r>
                        <a:rPr lang="en-US" sz="1000" dirty="0">
                          <a:latin typeface="Cambria"/>
                          <a:ea typeface="Times New Roman"/>
                          <a:cs typeface="Times New Roman"/>
                        </a:rPr>
                        <a:t>(after deductible)</a:t>
                      </a: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65760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ambria"/>
                          <a:ea typeface="Times New Roman"/>
                          <a:cs typeface="Times New Roman"/>
                        </a:rPr>
                        <a:t>Prescription Drug </a:t>
                      </a:r>
                      <a:r>
                        <a:rPr lang="en-US" sz="1100" b="1" dirty="0" err="1">
                          <a:latin typeface="Cambria"/>
                          <a:ea typeface="Times New Roman"/>
                          <a:cs typeface="Times New Roman"/>
                        </a:rPr>
                        <a:t>Copays</a:t>
                      </a:r>
                      <a:r>
                        <a:rPr lang="en-US" sz="1100" b="1" dirty="0">
                          <a:latin typeface="Cambria"/>
                          <a:ea typeface="Times New Roman"/>
                          <a:cs typeface="Times New Roman"/>
                        </a:rPr>
                        <a:t>: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KAISER Pharmacy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PARTICIPATING  Pharmacy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MAIL ORDER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(Generic/Preferred/</a:t>
                      </a:r>
                      <a:r>
                        <a:rPr lang="en-US" sz="1100" dirty="0" err="1">
                          <a:latin typeface="Cambria"/>
                          <a:ea typeface="Times New Roman"/>
                          <a:cs typeface="Times New Roman"/>
                        </a:rPr>
                        <a:t>NonPreferred</a:t>
                      </a: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)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30 days = 1 </a:t>
                      </a:r>
                      <a:r>
                        <a:rPr lang="en-US" sz="1100" dirty="0" err="1">
                          <a:latin typeface="Cambria"/>
                          <a:ea typeface="Times New Roman"/>
                          <a:cs typeface="Times New Roman"/>
                        </a:rPr>
                        <a:t>copay</a:t>
                      </a: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, 90 days = 3 </a:t>
                      </a:r>
                      <a:r>
                        <a:rPr lang="en-US" sz="1100" dirty="0" err="1">
                          <a:latin typeface="Cambria"/>
                          <a:ea typeface="Times New Roman"/>
                          <a:cs typeface="Times New Roman"/>
                        </a:rPr>
                        <a:t>copays</a:t>
                      </a: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, 90 days w/Mail Order = 2 </a:t>
                      </a:r>
                      <a:r>
                        <a:rPr lang="en-US" sz="1100" dirty="0" err="1">
                          <a:latin typeface="Cambria"/>
                          <a:ea typeface="Times New Roman"/>
                          <a:cs typeface="Times New Roman"/>
                        </a:rPr>
                        <a:t>copays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31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$10/20/35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$30/50/75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$8/18/33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$10/20/35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$30/50/75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$8/18/33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$20/30/45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$30/50/65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$18/28/43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N/A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$10/20/35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N/A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$5,000 annual max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mbria"/>
                          <a:ea typeface="Times New Roman"/>
                          <a:cs typeface="Times New Roman"/>
                        </a:rPr>
                        <a:t>Out-of-Network Benefits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No benefits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No benefits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No benefits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latin typeface="Cambria"/>
                          <a:ea typeface="Times New Roman"/>
                          <a:cs typeface="Times New Roman"/>
                        </a:rPr>
                        <a:t>Ded</a:t>
                      </a: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:  $600/1,200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OOP:  $6,000/12,000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Coinsurance: 30%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Cambria"/>
                          <a:ea typeface="Times New Roman"/>
                          <a:cs typeface="Times New Roman"/>
                        </a:rPr>
                        <a:t>Monthly premium*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Cambria"/>
                          <a:ea typeface="Times New Roman"/>
                          <a:cs typeface="Times New Roman"/>
                        </a:rPr>
                        <a:t>  Current 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Cambria"/>
                          <a:ea typeface="Times New Roman"/>
                          <a:cs typeface="Times New Roman"/>
                        </a:rPr>
                        <a:t>  Renewal (3/1/13)</a:t>
                      </a:r>
                      <a:endParaRPr lang="en-US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$ 889.04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$ 942.37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$ 965.17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$1,047.21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N/A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$ 837.16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mbria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$ 923.77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mbria"/>
                          <a:ea typeface="Times New Roman"/>
                          <a:cs typeface="Times New Roman"/>
                        </a:rPr>
                        <a:t>$1,002.31</a:t>
                      </a:r>
                      <a:endParaRPr lang="en-US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534" marR="465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33600" y="5943600"/>
            <a:ext cx="42056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*This is the Kaiser component only, not the full package price.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TOTAL MONTHLY RATES: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sz="2000" i="1" dirty="0" smtClean="0"/>
              <a:t>Comprised of 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Kaiser</a:t>
            </a:r>
          </a:p>
          <a:p>
            <a:pPr lvl="1"/>
            <a:r>
              <a:rPr lang="en-US" dirty="0" smtClean="0"/>
              <a:t>Group Dental Service (GDS)</a:t>
            </a:r>
          </a:p>
          <a:p>
            <a:pPr lvl="1"/>
            <a:r>
              <a:rPr lang="en-US" dirty="0" smtClean="0"/>
              <a:t>National Vision Administrators (NVA)</a:t>
            </a:r>
          </a:p>
          <a:p>
            <a:pPr lvl="1"/>
            <a:r>
              <a:rPr lang="en-US" dirty="0" smtClean="0"/>
              <a:t>Mutual of Omaha – Life &amp; Disability</a:t>
            </a:r>
          </a:p>
          <a:p>
            <a:pPr lvl="1"/>
            <a:r>
              <a:rPr lang="en-US" dirty="0" smtClean="0"/>
              <a:t>Operating Expense Load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A091-E7CD-484D-9C09-6E3B954DF37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2013-14 OPEN ENROLLMENT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u="sng" dirty="0" smtClean="0"/>
              <a:t>STEP 1</a:t>
            </a:r>
          </a:p>
          <a:p>
            <a:pPr algn="ctr">
              <a:buNone/>
            </a:pPr>
            <a:r>
              <a:rPr lang="en-US" dirty="0" smtClean="0"/>
              <a:t>ESTIMATE OPERATING EXPENSES FOR 2013-14 PLAN YEAR</a:t>
            </a:r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i="1" dirty="0" smtClean="0"/>
              <a:t>The figure we calculate will be used for Active participants.  Retirees pay a surcharge of 8.5% of their benefit cost to cover their administrative cost.</a:t>
            </a:r>
            <a:endParaRPr lang="en-US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2013-14 RATE CALCULATION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A091-E7CD-484D-9C09-6E3B954DF37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Total estimated operating expenses for the 2013-14 plan year</a:t>
            </a:r>
            <a:r>
              <a:rPr lang="en-US" b="1" dirty="0" smtClean="0"/>
              <a:t>: 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u="sng" dirty="0" smtClean="0">
                <a:solidFill>
                  <a:srgbClr val="00B050"/>
                </a:solidFill>
              </a:rPr>
              <a:t>$137,932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How did we come up with this amount?</a:t>
            </a:r>
          </a:p>
          <a:p>
            <a:pPr lvl="1"/>
            <a:r>
              <a:rPr lang="en-US" i="1" dirty="0" smtClean="0"/>
              <a:t>Using the previous years as a guide (especially 2012-13), we estimated your costs.  The breakdown follows.</a:t>
            </a:r>
            <a:endParaRPr lang="en-US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2013-14 RATE CALCULATION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A091-E7CD-484D-9C09-6E3B954DF37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Associated Administrators:  $83,940</a:t>
            </a:r>
          </a:p>
          <a:p>
            <a:r>
              <a:rPr lang="en-US" sz="1800" dirty="0" smtClean="0"/>
              <a:t>Audit Fee:  $7,000</a:t>
            </a:r>
          </a:p>
          <a:p>
            <a:r>
              <a:rPr lang="en-US" sz="1800" dirty="0" smtClean="0"/>
              <a:t>Payroll Audit Fee:  $3,000</a:t>
            </a:r>
          </a:p>
          <a:p>
            <a:r>
              <a:rPr lang="en-US" sz="1800" dirty="0" smtClean="0"/>
              <a:t>Bank Charges:  $1,000</a:t>
            </a:r>
          </a:p>
          <a:p>
            <a:r>
              <a:rPr lang="en-US" sz="1800" dirty="0" smtClean="0"/>
              <a:t>Investment Custodian Fee:  $4,500</a:t>
            </a:r>
          </a:p>
          <a:p>
            <a:r>
              <a:rPr lang="en-US" sz="1800" dirty="0" smtClean="0"/>
              <a:t>Meeting Expenses:  $800</a:t>
            </a:r>
          </a:p>
          <a:p>
            <a:r>
              <a:rPr lang="en-US" sz="1800" dirty="0" smtClean="0"/>
              <a:t>IFEBP Expense:  $885</a:t>
            </a:r>
            <a:endParaRPr lang="en-US" dirty="0" smtClean="0"/>
          </a:p>
          <a:p>
            <a:r>
              <a:rPr lang="en-US" sz="1800" dirty="0" smtClean="0"/>
              <a:t>Fiduciary Liability Insurance:  $3,450</a:t>
            </a:r>
          </a:p>
          <a:p>
            <a:r>
              <a:rPr lang="en-US" sz="1800" dirty="0" smtClean="0"/>
              <a:t>Fidelity Bond:  $357 (paid every 3 years)</a:t>
            </a:r>
          </a:p>
          <a:p>
            <a:r>
              <a:rPr lang="en-US" sz="1800" dirty="0" smtClean="0"/>
              <a:t>Legal Fees:  $30,000</a:t>
            </a:r>
          </a:p>
          <a:p>
            <a:r>
              <a:rPr lang="en-US" sz="1800" dirty="0" smtClean="0"/>
              <a:t>Mailing/Printing, etc.:  $3,000</a:t>
            </a:r>
          </a:p>
          <a:p>
            <a:endParaRPr lang="en-US" sz="1800" dirty="0"/>
          </a:p>
          <a:p>
            <a:r>
              <a:rPr lang="en-US" sz="1800" dirty="0" smtClean="0"/>
              <a:t>All amounts are estimated, using prior years as a guide.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2013-14 RATE CALCULATION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A091-E7CD-484D-9C09-6E3B954DF37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u="sng" dirty="0" smtClean="0"/>
              <a:t>STEP 2:</a:t>
            </a:r>
          </a:p>
          <a:p>
            <a:pPr algn="ctr">
              <a:buNone/>
            </a:pPr>
            <a:r>
              <a:rPr lang="en-US" dirty="0" smtClean="0"/>
              <a:t>DEDUCT THE ADMINISTRATIVE FEES                     PAID BY RETIREES.</a:t>
            </a:r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2013-14 RATE CALCULATION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A091-E7CD-484D-9C09-6E3B954DF37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u="sng" dirty="0" smtClean="0"/>
              <a:t>Retiree Administrative Fees:</a:t>
            </a:r>
          </a:p>
          <a:p>
            <a:endParaRPr lang="en-US" dirty="0" smtClean="0"/>
          </a:p>
          <a:p>
            <a:r>
              <a:rPr lang="en-US" dirty="0" smtClean="0"/>
              <a:t>From March 2012 through November 2012, retirees paid $254,896 in premiums to the Fund.  This extrapolates to $339,861 for the year.  (For the 2011-12 plan year, this amount was $377,141.)</a:t>
            </a:r>
          </a:p>
          <a:p>
            <a:endParaRPr lang="en-US" dirty="0" smtClean="0"/>
          </a:p>
          <a:p>
            <a:r>
              <a:rPr lang="en-US" dirty="0" smtClean="0"/>
              <a:t>8.5% of $339,861 is </a:t>
            </a:r>
            <a:r>
              <a:rPr lang="en-US" b="1" u="sng" dirty="0" smtClean="0">
                <a:solidFill>
                  <a:srgbClr val="00B050"/>
                </a:solidFill>
              </a:rPr>
              <a:t>$28,888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2013-14 RATE CALCULATION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A091-E7CD-484D-9C09-6E3B954DF37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u="sng" dirty="0" smtClean="0"/>
              <a:t>STEP 3:</a:t>
            </a:r>
          </a:p>
          <a:p>
            <a:pPr algn="ctr">
              <a:buNone/>
            </a:pPr>
            <a:r>
              <a:rPr lang="en-US" dirty="0" smtClean="0"/>
              <a:t>AMOUNT NEEDED FROM ACTIVES</a:t>
            </a:r>
            <a:endParaRPr lang="en-US" dirty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Estimated Needs		$137,932</a:t>
            </a:r>
          </a:p>
          <a:p>
            <a:pPr algn="ctr">
              <a:buFontTx/>
              <a:buChar char="-"/>
            </a:pPr>
            <a:r>
              <a:rPr lang="en-US" u="sng" dirty="0" smtClean="0"/>
              <a:t>Retiree Fees			$  28,888</a:t>
            </a:r>
          </a:p>
          <a:p>
            <a:pPr algn="ctr">
              <a:buNone/>
            </a:pPr>
            <a:r>
              <a:rPr lang="en-US" dirty="0" smtClean="0"/>
              <a:t>ESTIMATED NEEDS		</a:t>
            </a:r>
            <a:r>
              <a:rPr lang="en-US" b="1" dirty="0" smtClean="0">
                <a:solidFill>
                  <a:srgbClr val="00B050"/>
                </a:solidFill>
              </a:rPr>
              <a:t>$109,044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2013-14 RATE CALCULATION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A091-E7CD-484D-9C09-6E3B954DF37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Estimated average monthly Active participants for the 2013-14 plan year:  </a:t>
            </a:r>
            <a:r>
              <a:rPr lang="en-US" u="sng" dirty="0" smtClean="0"/>
              <a:t>165</a:t>
            </a:r>
          </a:p>
          <a:p>
            <a:endParaRPr lang="en-US" u="sng" dirty="0"/>
          </a:p>
          <a:p>
            <a:r>
              <a:rPr lang="en-US" dirty="0" smtClean="0"/>
              <a:t>$109,044 divided by 165 = </a:t>
            </a:r>
            <a:r>
              <a:rPr lang="en-US" b="1" u="sng" dirty="0" smtClean="0">
                <a:solidFill>
                  <a:srgbClr val="00B050"/>
                </a:solidFill>
              </a:rPr>
              <a:t>$55.07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per participant per month</a:t>
            </a:r>
          </a:p>
          <a:p>
            <a:endParaRPr lang="en-US" dirty="0"/>
          </a:p>
          <a:p>
            <a:pPr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2013-14 RATE CALCULATION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A091-E7CD-484D-9C09-6E3B954DF37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average monthly cost of the 3 in-area Active plans is $942.25.  This includes the premiums for Kaiser, GDS, NVA, and Mutual of Omaha.</a:t>
            </a:r>
          </a:p>
          <a:p>
            <a:endParaRPr lang="en-US" dirty="0"/>
          </a:p>
          <a:p>
            <a:r>
              <a:rPr lang="en-US" dirty="0" smtClean="0"/>
              <a:t>$942.25 + $55.07 = </a:t>
            </a:r>
            <a:r>
              <a:rPr lang="en-US" b="1" u="sng" dirty="0" smtClean="0">
                <a:solidFill>
                  <a:srgbClr val="00B050"/>
                </a:solidFill>
              </a:rPr>
              <a:t>$997.32</a:t>
            </a:r>
          </a:p>
          <a:p>
            <a:endParaRPr lang="en-US" i="1" dirty="0" smtClean="0"/>
          </a:p>
          <a:p>
            <a:r>
              <a:rPr lang="en-US" i="1" dirty="0" smtClean="0"/>
              <a:t>The Operating Expense load of $55.07 represents 5.5% of the total average cost.</a:t>
            </a:r>
            <a:endParaRPr lang="en-US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2013-14 RATE CALCULATION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A091-E7CD-484D-9C09-6E3B954DF37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TOTAL MONTHLY COST</a:t>
            </a:r>
            <a:br>
              <a:rPr lang="en-US" dirty="0" smtClean="0"/>
            </a:br>
            <a:r>
              <a:rPr lang="en-US" dirty="0" smtClean="0"/>
              <a:t>2013-14 PLAN YEAR - ESTIMATED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1" y="1905000"/>
          <a:ext cx="8153398" cy="378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4774"/>
                <a:gridCol w="1504025"/>
                <a:gridCol w="1504025"/>
                <a:gridCol w="1424866"/>
                <a:gridCol w="1345708"/>
              </a:tblGrid>
              <a:tr h="1188720">
                <a:tc>
                  <a:txBody>
                    <a:bodyPr/>
                    <a:lstStyle/>
                    <a:p>
                      <a:r>
                        <a:rPr lang="en-US" dirty="0" smtClean="0"/>
                        <a:t>Kaiser Plan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Option</a:t>
                      </a:r>
                      <a:r>
                        <a:rPr lang="en-US" baseline="0" dirty="0" smtClean="0"/>
                        <a:t> 1</a:t>
                      </a:r>
                    </a:p>
                    <a:p>
                      <a:pPr algn="ctr"/>
                      <a:r>
                        <a:rPr lang="en-US" baseline="0" dirty="0" smtClean="0"/>
                        <a:t>DHMO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Option 2</a:t>
                      </a:r>
                    </a:p>
                    <a:p>
                      <a:pPr algn="ctr"/>
                      <a:r>
                        <a:rPr lang="en-US" dirty="0" smtClean="0"/>
                        <a:t>Signature</a:t>
                      </a:r>
                    </a:p>
                    <a:p>
                      <a:pPr algn="ctr"/>
                      <a:r>
                        <a:rPr lang="en-US" dirty="0" smtClean="0"/>
                        <a:t>HMO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Option</a:t>
                      </a:r>
                      <a:r>
                        <a:rPr lang="en-US" baseline="0" dirty="0" smtClean="0"/>
                        <a:t> 3</a:t>
                      </a:r>
                    </a:p>
                    <a:p>
                      <a:pPr algn="ctr"/>
                      <a:r>
                        <a:rPr lang="en-US" baseline="0" dirty="0" smtClean="0"/>
                        <a:t>Select</a:t>
                      </a:r>
                    </a:p>
                    <a:p>
                      <a:pPr algn="ctr"/>
                      <a:r>
                        <a:rPr lang="en-US" baseline="0" dirty="0" smtClean="0"/>
                        <a:t>“High”</a:t>
                      </a:r>
                    </a:p>
                    <a:p>
                      <a:pPr algn="ctr"/>
                      <a:r>
                        <a:rPr lang="en-US" baseline="0" dirty="0" smtClean="0"/>
                        <a:t>HMO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Option 4</a:t>
                      </a:r>
                    </a:p>
                    <a:p>
                      <a:pPr algn="ctr"/>
                      <a:r>
                        <a:rPr lang="en-US" dirty="0" smtClean="0"/>
                        <a:t>Out of Area</a:t>
                      </a:r>
                    </a:p>
                    <a:p>
                      <a:pPr algn="ctr"/>
                      <a:r>
                        <a:rPr lang="en-US" dirty="0" smtClean="0"/>
                        <a:t>PPO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Kaiser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$837.16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$942.37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$1,047.21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$1,002.31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GDS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sz="1200" baseline="0" dirty="0" smtClean="0"/>
                        <a:t>(estimated)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$34.84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$34.84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$34.84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$34.84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NVA*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$6.70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$6.70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$6.70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$6.70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Omaha</a:t>
                      </a:r>
                      <a:r>
                        <a:rPr lang="en-US" baseline="0" dirty="0" smtClean="0"/>
                        <a:t> Life*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$6.20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$6.20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$6.20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$6.20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Omaha</a:t>
                      </a:r>
                      <a:r>
                        <a:rPr lang="en-US" baseline="0" dirty="0" smtClean="0"/>
                        <a:t> Disability*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$9.10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$9.10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$9.10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$9.10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Operating</a:t>
                      </a:r>
                      <a:r>
                        <a:rPr lang="en-US" u="sng" baseline="0" dirty="0" smtClean="0"/>
                        <a:t> Expense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sng" dirty="0" smtClean="0"/>
                        <a:t>$55.07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sng" dirty="0" smtClean="0"/>
                        <a:t>$55.07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sng" dirty="0" smtClean="0"/>
                        <a:t>$55.07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sng" dirty="0" smtClean="0"/>
                        <a:t>$55.07</a:t>
                      </a:r>
                      <a:endParaRPr lang="en-US" u="sn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 </a:t>
                      </a:r>
                      <a:r>
                        <a:rPr lang="en-US" b="1" baseline="0" dirty="0" smtClean="0"/>
                        <a:t>COST/MO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$949.07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$1,054.28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$1,159.12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$1,114.22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A091-E7CD-484D-9C09-6E3B954DF37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47800" y="5867400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*Rates guaranteed until 3/1/14.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TOTAL MONTHLY COST</a:t>
            </a:r>
            <a:br>
              <a:rPr lang="en-US" dirty="0" smtClean="0"/>
            </a:br>
            <a:r>
              <a:rPr lang="en-US" dirty="0" smtClean="0"/>
              <a:t>2013-14 PLAN YEAR </a:t>
            </a:r>
            <a:r>
              <a:rPr lang="en-US" dirty="0" smtClean="0"/>
              <a:t>– </a:t>
            </a:r>
            <a:br>
              <a:rPr lang="en-US" dirty="0" smtClean="0"/>
            </a:br>
            <a:r>
              <a:rPr lang="en-US" dirty="0" smtClean="0"/>
              <a:t>FINAL, APPROVED BY BOT 1/9/13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1" y="1905000"/>
          <a:ext cx="8153398" cy="378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399"/>
                <a:gridCol w="1440400"/>
                <a:gridCol w="1504025"/>
                <a:gridCol w="1424866"/>
                <a:gridCol w="1345708"/>
              </a:tblGrid>
              <a:tr h="1188720">
                <a:tc>
                  <a:txBody>
                    <a:bodyPr/>
                    <a:lstStyle/>
                    <a:p>
                      <a:r>
                        <a:rPr lang="en-US" dirty="0" smtClean="0"/>
                        <a:t>Kaiser Plan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Option</a:t>
                      </a:r>
                      <a:r>
                        <a:rPr lang="en-US" baseline="0" dirty="0" smtClean="0"/>
                        <a:t> 1</a:t>
                      </a:r>
                    </a:p>
                    <a:p>
                      <a:pPr algn="ctr"/>
                      <a:r>
                        <a:rPr lang="en-US" baseline="0" dirty="0" smtClean="0"/>
                        <a:t>DHMO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Option 2</a:t>
                      </a:r>
                    </a:p>
                    <a:p>
                      <a:pPr algn="ctr"/>
                      <a:r>
                        <a:rPr lang="en-US" dirty="0" smtClean="0"/>
                        <a:t>Signature</a:t>
                      </a:r>
                    </a:p>
                    <a:p>
                      <a:pPr algn="ctr"/>
                      <a:r>
                        <a:rPr lang="en-US" dirty="0" smtClean="0"/>
                        <a:t>HMO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Option</a:t>
                      </a:r>
                      <a:r>
                        <a:rPr lang="en-US" baseline="0" dirty="0" smtClean="0"/>
                        <a:t> 3</a:t>
                      </a:r>
                    </a:p>
                    <a:p>
                      <a:pPr algn="ctr"/>
                      <a:r>
                        <a:rPr lang="en-US" baseline="0" dirty="0" smtClean="0"/>
                        <a:t>Select</a:t>
                      </a:r>
                    </a:p>
                    <a:p>
                      <a:pPr algn="ctr"/>
                      <a:r>
                        <a:rPr lang="en-US" baseline="0" dirty="0" smtClean="0"/>
                        <a:t>“High”</a:t>
                      </a:r>
                    </a:p>
                    <a:p>
                      <a:pPr algn="ctr"/>
                      <a:r>
                        <a:rPr lang="en-US" baseline="0" dirty="0" smtClean="0"/>
                        <a:t>HMO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Option 4</a:t>
                      </a:r>
                    </a:p>
                    <a:p>
                      <a:pPr algn="ctr"/>
                      <a:r>
                        <a:rPr lang="en-US" dirty="0" smtClean="0"/>
                        <a:t>Out of Area</a:t>
                      </a:r>
                    </a:p>
                    <a:p>
                      <a:pPr algn="ctr"/>
                      <a:r>
                        <a:rPr lang="en-US" dirty="0" smtClean="0"/>
                        <a:t>PPO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Kaiser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$837.16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$942.37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$1,047.21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$1,002.31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GDS</a:t>
                      </a:r>
                      <a:r>
                        <a:rPr lang="en-US" baseline="0" dirty="0" smtClean="0"/>
                        <a:t>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</a:t>
                      </a:r>
                      <a:r>
                        <a:rPr lang="en-US" dirty="0" smtClean="0"/>
                        <a:t>35.86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</a:t>
                      </a:r>
                      <a:r>
                        <a:rPr lang="en-US" dirty="0" smtClean="0"/>
                        <a:t>35.86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</a:t>
                      </a:r>
                      <a:r>
                        <a:rPr lang="en-US" dirty="0" smtClean="0"/>
                        <a:t>35.86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</a:t>
                      </a:r>
                      <a:r>
                        <a:rPr lang="en-US" dirty="0" smtClean="0"/>
                        <a:t>35.86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NVA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$6.70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$6.70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$6.70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$6.70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Omaha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smtClean="0"/>
                        <a:t>Life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$6.20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$6.20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$6.20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$6.20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Omaha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smtClean="0"/>
                        <a:t>Disability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$9.10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$9.10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$9.10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$9.10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Operating</a:t>
                      </a:r>
                      <a:r>
                        <a:rPr lang="en-US" u="sng" baseline="0" dirty="0" smtClean="0"/>
                        <a:t> </a:t>
                      </a:r>
                      <a:r>
                        <a:rPr lang="en-US" u="sng" baseline="0" dirty="0" smtClean="0"/>
                        <a:t>Expense*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sng" dirty="0" smtClean="0"/>
                        <a:t>0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sng" dirty="0" smtClean="0"/>
                        <a:t>0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sng" dirty="0" smtClean="0"/>
                        <a:t>0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sng" dirty="0" smtClean="0"/>
                        <a:t>0</a:t>
                      </a:r>
                      <a:endParaRPr lang="en-US" u="sn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 </a:t>
                      </a:r>
                      <a:r>
                        <a:rPr lang="en-US" b="1" baseline="0" dirty="0" smtClean="0"/>
                        <a:t>COST/MO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$895.02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$</a:t>
                      </a:r>
                      <a:r>
                        <a:rPr lang="en-US" b="1" dirty="0" smtClean="0"/>
                        <a:t>1,000.23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$</a:t>
                      </a:r>
                      <a:r>
                        <a:rPr lang="en-US" b="1" dirty="0" smtClean="0"/>
                        <a:t>1,105.07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$</a:t>
                      </a:r>
                      <a:r>
                        <a:rPr lang="en-US" b="1" dirty="0" smtClean="0"/>
                        <a:t>1,060.17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A091-E7CD-484D-9C09-6E3B954DF37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9200" y="5867400"/>
            <a:ext cx="7543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*per BOT action on 1/9/13, the Operating Expenses </a:t>
            </a:r>
            <a:r>
              <a:rPr lang="en-US" sz="1200" dirty="0" smtClean="0"/>
              <a:t>will</a:t>
            </a:r>
            <a:r>
              <a:rPr lang="en-US" sz="1200" dirty="0" smtClean="0"/>
              <a:t> </a:t>
            </a:r>
            <a:r>
              <a:rPr lang="en-US" sz="1200" dirty="0" smtClean="0"/>
              <a:t>not be charged in the 2013-14 plan year.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Once rates are finalized, we will prepare new rate letters for each employer with contributions based upon their own CBA.  Employee contributions will be based on 48 payments.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We will design a revised enrollment form listing the plan design options.  We recommend having all participants fill out a new form.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Tentative date for open enrollment meetings:  Saturday, February 9 at Local 285 office.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EA091-E7CD-484D-9C09-6E3B954DF370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OTHER OPEN ENROLLMENT PLANS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290</TotalTime>
  <Words>1072</Words>
  <Application>Microsoft Office PowerPoint</Application>
  <PresentationFormat>On-screen Show (4:3)</PresentationFormat>
  <Paragraphs>308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Concourse</vt:lpstr>
      <vt:lpstr>Lithographers &amp; Photoengravers Local 285 Welfare Fund</vt:lpstr>
      <vt:lpstr>2013-14 OPEN ENROLLMENT</vt:lpstr>
      <vt:lpstr>2013-14 OPEN ENROLLMENT</vt:lpstr>
      <vt:lpstr>Slide 4</vt:lpstr>
      <vt:lpstr>2013-14 OPEN ENROLLMENT</vt:lpstr>
      <vt:lpstr>2013-14 RATE CALCULATION</vt:lpstr>
      <vt:lpstr>2013-14 RATE CALCULATION</vt:lpstr>
      <vt:lpstr>2013-14 RATE CALCULATION</vt:lpstr>
      <vt:lpstr>2013-14 RATE CALCULATION</vt:lpstr>
      <vt:lpstr>2013-14 RATE CALCULATION</vt:lpstr>
      <vt:lpstr>2013-14 RATE CALCULATION</vt:lpstr>
      <vt:lpstr>2013-14 RATE CALCULATION</vt:lpstr>
      <vt:lpstr>2013-14 RATE CALCULATION</vt:lpstr>
      <vt:lpstr>TOTAL MONTHLY COST 2013-14 PLAN YEAR - ESTIMATED</vt:lpstr>
      <vt:lpstr>TOTAL MONTHLY COST 2013-14 PLAN YEAR –  FINAL, APPROVED BY BOT 1/9/13</vt:lpstr>
      <vt:lpstr>OTHER OPEN ENROLLMENT PLANS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Lithographers &amp; Photoengravers Local 285 Welfare Fund</dc:title>
  <dc:creator>Joseph Sears</dc:creator>
  <cp:lastModifiedBy>Joseph Sears</cp:lastModifiedBy>
  <cp:revision>16</cp:revision>
  <dcterms:created xsi:type="dcterms:W3CDTF">2012-12-21T19:27:43Z</dcterms:created>
  <dcterms:modified xsi:type="dcterms:W3CDTF">2013-01-09T20:44:18Z</dcterms:modified>
</cp:coreProperties>
</file>